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tags/tag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5.xml" ContentType="application/vnd.openxmlformats-officedocument.presentationml.tags+xml"/>
  <Override PartName="/ppt/notesSlides/notesSlide42.xml" ContentType="application/vnd.openxmlformats-officedocument.presentationml.notesSlide+xml"/>
  <Override PartName="/ppt/tags/tag6.xml" ContentType="application/vnd.openxmlformats-officedocument.presentationml.tags+xml"/>
  <Override PartName="/ppt/notesSlides/notesSlide43.xml" ContentType="application/vnd.openxmlformats-officedocument.presentationml.notesSlide+xml"/>
  <Override PartName="/ppt/tags/tag7.xml" ContentType="application/vnd.openxmlformats-officedocument.presentationml.tags+xml"/>
  <Override PartName="/ppt/notesSlides/notesSlide44.xml" ContentType="application/vnd.openxmlformats-officedocument.presentationml.notesSlide+xml"/>
  <Override PartName="/ppt/tags/tag8.xml" ContentType="application/vnd.openxmlformats-officedocument.presentationml.tags+xml"/>
  <Override PartName="/ppt/notesSlides/notesSlide45.xml" ContentType="application/vnd.openxmlformats-officedocument.presentationml.notesSlide+xml"/>
  <Override PartName="/ppt/tags/tag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0"/>
  </p:notesMasterIdLst>
  <p:sldIdLst>
    <p:sldId id="256" r:id="rId3"/>
    <p:sldId id="349" r:id="rId4"/>
    <p:sldId id="347" r:id="rId5"/>
    <p:sldId id="350" r:id="rId6"/>
    <p:sldId id="351" r:id="rId7"/>
    <p:sldId id="283" r:id="rId8"/>
    <p:sldId id="285" r:id="rId9"/>
    <p:sldId id="286" r:id="rId10"/>
    <p:sldId id="287" r:id="rId11"/>
    <p:sldId id="292" r:id="rId12"/>
    <p:sldId id="289" r:id="rId13"/>
    <p:sldId id="290" r:id="rId14"/>
    <p:sldId id="291" r:id="rId15"/>
    <p:sldId id="281" r:id="rId16"/>
    <p:sldId id="293" r:id="rId17"/>
    <p:sldId id="280" r:id="rId18"/>
    <p:sldId id="282" r:id="rId19"/>
    <p:sldId id="294" r:id="rId20"/>
    <p:sldId id="348" r:id="rId21"/>
    <p:sldId id="299" r:id="rId22"/>
    <p:sldId id="303" r:id="rId23"/>
    <p:sldId id="300" r:id="rId24"/>
    <p:sldId id="277" r:id="rId25"/>
    <p:sldId id="302" r:id="rId26"/>
    <p:sldId id="308" r:id="rId27"/>
    <p:sldId id="310" r:id="rId28"/>
    <p:sldId id="311" r:id="rId29"/>
    <p:sldId id="312" r:id="rId30"/>
    <p:sldId id="313" r:id="rId31"/>
    <p:sldId id="315" r:id="rId32"/>
    <p:sldId id="316" r:id="rId33"/>
    <p:sldId id="317" r:id="rId34"/>
    <p:sldId id="319" r:id="rId35"/>
    <p:sldId id="318" r:id="rId36"/>
    <p:sldId id="320" r:id="rId37"/>
    <p:sldId id="329" r:id="rId38"/>
    <p:sldId id="330" r:id="rId39"/>
    <p:sldId id="331" r:id="rId40"/>
    <p:sldId id="327" r:id="rId41"/>
    <p:sldId id="268" r:id="rId42"/>
    <p:sldId id="269" r:id="rId43"/>
    <p:sldId id="270" r:id="rId44"/>
    <p:sldId id="334" r:id="rId45"/>
    <p:sldId id="332" r:id="rId46"/>
    <p:sldId id="336" r:id="rId47"/>
    <p:sldId id="337" r:id="rId48"/>
    <p:sldId id="345" r:id="rId49"/>
    <p:sldId id="338" r:id="rId50"/>
    <p:sldId id="344" r:id="rId51"/>
    <p:sldId id="339" r:id="rId52"/>
    <p:sldId id="342" r:id="rId53"/>
    <p:sldId id="340" r:id="rId54"/>
    <p:sldId id="343" r:id="rId55"/>
    <p:sldId id="264" r:id="rId56"/>
    <p:sldId id="321" r:id="rId57"/>
    <p:sldId id="322" r:id="rId58"/>
    <p:sldId id="323" r:id="rId59"/>
    <p:sldId id="324" r:id="rId60"/>
    <p:sldId id="298" r:id="rId61"/>
    <p:sldId id="274" r:id="rId62"/>
    <p:sldId id="275" r:id="rId63"/>
    <p:sldId id="265" r:id="rId64"/>
    <p:sldId id="266" r:id="rId65"/>
    <p:sldId id="267" r:id="rId66"/>
    <p:sldId id="271" r:id="rId67"/>
    <p:sldId id="272" r:id="rId68"/>
    <p:sldId id="28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A0B"/>
    <a:srgbClr val="9E0000"/>
    <a:srgbClr val="B7B700"/>
    <a:srgbClr val="FF0000"/>
    <a:srgbClr val="F2F2F2"/>
    <a:srgbClr val="FFFF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94675" autoAdjust="0"/>
  </p:normalViewPr>
  <p:slideViewPr>
    <p:cSldViewPr>
      <p:cViewPr>
        <p:scale>
          <a:sx n="66" d="100"/>
          <a:sy n="66" d="100"/>
        </p:scale>
        <p:origin x="-2224" y="-632"/>
      </p:cViewPr>
      <p:guideLst>
        <p:guide orient="horz" pos="3216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5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DieHarder</a:t>
            </a:r>
            <a:r>
              <a:rPr lang="en-US" dirty="0" smtClean="0"/>
              <a:t>,</a:t>
            </a:r>
            <a:r>
              <a:rPr lang="en-US" baseline="0" dirty="0" smtClean="0"/>
              <a:t> there was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. Goal was fault tolerance; incorporated in Windows 7, but…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3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haven’t played,</a:t>
            </a:r>
            <a:r>
              <a:rPr lang="en-US" baseline="0" dirty="0" smtClean="0"/>
              <a:t> here’s the way it works…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lots of pieces in the original game…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in this talk, we’re going to pretend that the only pieces are flags</a:t>
            </a:r>
            <a:r>
              <a:rPr lang="en-US" baseline="0" dirty="0" smtClean="0"/>
              <a:t> and bombs. If you hit a flag, you win. If you hit a bomb, you die.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this is the board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attacker</a:t>
            </a:r>
            <a:r>
              <a:rPr lang="en-US" baseline="0" dirty="0" smtClean="0"/>
              <a:t> hits the flag,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Pwned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he hits the bomb...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Then “the</a:t>
            </a:r>
            <a:r>
              <a:rPr lang="en-US" baseline="0" dirty="0" smtClean="0"/>
              <a:t> good guys” win.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to be concrete…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SEVERELY watered down. Adopted many of</a:t>
            </a:r>
            <a:r>
              <a:rPr lang="en-US" baseline="0" dirty="0" smtClean="0"/>
              <a:t> features that make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 resilient to failure, and makes it fault tolerant, 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85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flags are sensitive data or metadata.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model, we assume conservatively that *all* data / metadata</a:t>
            </a:r>
            <a:r>
              <a:rPr lang="en-US" baseline="0" dirty="0" smtClean="0"/>
              <a:t> is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each bomb is either a guard page (</a:t>
            </a:r>
            <a:r>
              <a:rPr lang="en-US" dirty="0" err="1" smtClean="0"/>
              <a:t>mprotected</a:t>
            </a:r>
            <a:r>
              <a:rPr lang="en-US" dirty="0" smtClean="0"/>
              <a:t>)</a:t>
            </a:r>
            <a:r>
              <a:rPr lang="en-US" baseline="0" dirty="0" smtClean="0"/>
              <a:t> or an unmapped page, so a write or read into this space…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DieHard</a:t>
            </a:r>
            <a:r>
              <a:rPr lang="en-US" dirty="0" smtClean="0"/>
              <a:t> uses randomization to provide</a:t>
            </a:r>
            <a:r>
              <a:rPr lang="en-US" baseline="0" dirty="0" smtClean="0"/>
              <a:t> probabilistic memory safety, but MS decided they didn’t want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76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planning for Windows 8. Fault tolerant vs. secure. </a:t>
            </a:r>
            <a:r>
              <a:rPr lang="en-US" baseline="0" smtClean="0"/>
              <a:t>Randomness needed?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91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153E0-B805-4161-B4AA-0B48951942B5}" type="slidenum">
              <a:rPr lang="en-US" smtClean="0">
                <a:ea typeface="ＭＳ Ｐゴシック" charset="-128"/>
              </a:rPr>
              <a:pPr/>
              <a:t>67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06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1472" y="914400"/>
            <a:ext cx="2351484" cy="3134784"/>
          </a:xfrm>
          <a:solidFill>
            <a:srgbClr val="FFFFFF"/>
          </a:solidFill>
          <a:ln/>
        </p:spPr>
      </p:sp>
      <p:sp>
        <p:nvSpPr>
          <p:cNvPr id="1064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46560" y="4353985"/>
            <a:ext cx="4769644" cy="3473449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493" tIns="43247" rIns="86493" bIns="43247"/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mean,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are focusing on the heap – a clear threat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Rather than talk technical</a:t>
            </a:r>
            <a:r>
              <a:rPr lang="en-US" baseline="0" dirty="0" smtClean="0"/>
              <a:t> about the heap internals - </a:t>
            </a:r>
            <a:r>
              <a:rPr lang="en-US" baseline="0" dirty="0" err="1" smtClean="0"/>
              <a:t>stratego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8/8/11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2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2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3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3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4" Type="http://schemas.openxmlformats.org/officeDocument/2006/relationships/image" Target="../media/image3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4" Type="http://schemas.openxmlformats.org/officeDocument/2006/relationships/image" Target="../media/image37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3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University of </a:t>
            </a:r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Massachusetts, Amherst</a:t>
            </a:r>
            <a:endParaRPr lang="en-US" sz="600" i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8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04800" y="6477000"/>
            <a:ext cx="4343400" cy="429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Candara"/>
                <a:cs typeface="Candara"/>
              </a:rPr>
              <a:t>[originally presented at CCS 2011]</a:t>
            </a:r>
            <a:endParaRPr lang="en-US" sz="1800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1429" t="15000" r="11429" b="13750"/>
          <a:stretch>
            <a:fillRect/>
          </a:stretch>
        </p:blipFill>
        <p:spPr>
          <a:xfrm>
            <a:off x="8077200" y="45156"/>
            <a:ext cx="1018674" cy="716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77200" y="762000"/>
            <a:ext cx="1066800" cy="228600"/>
          </a:xfrm>
          <a:prstGeom prst="rect">
            <a:avLst/>
          </a:prstGeom>
          <a:solidFill>
            <a:srgbClr val="0B0A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 rot="4234128">
            <a:off x="3510119" y="521834"/>
            <a:ext cx="1514162" cy="2859551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 rot="4234128">
            <a:off x="2836997" y="2694270"/>
            <a:ext cx="666616" cy="1317060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581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4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0" y="2057400"/>
            <a:ext cx="7612383" cy="4800600"/>
            <a:chOff x="762000" y="2057400"/>
            <a:chExt cx="7612383" cy="4800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rcRect l="3175" r="4762" b="46094"/>
            <a:stretch>
              <a:fillRect/>
            </a:stretch>
          </p:blipFill>
          <p:spPr>
            <a:xfrm>
              <a:off x="762000" y="2362200"/>
              <a:ext cx="7612383" cy="4495800"/>
            </a:xfrm>
            <a:prstGeom prst="rect">
              <a:avLst/>
            </a:prstGeom>
          </p:spPr>
        </p:pic>
        <p:sp>
          <p:nvSpPr>
            <p:cNvPr id="7" name="Title 6"/>
            <p:cNvSpPr txBox="1">
              <a:spLocks/>
            </p:cNvSpPr>
            <p:nvPr/>
          </p:nvSpPr>
          <p:spPr>
            <a:xfrm>
              <a:off x="762000" y="2057400"/>
              <a:ext cx="2590800" cy="2057400"/>
            </a:xfrm>
            <a:prstGeom prst="rect">
              <a:avLst/>
            </a:prstGeom>
            <a:solidFill>
              <a:srgbClr val="0B0A0B"/>
            </a:solidFill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Direct inspiration</a:t>
              </a:r>
              <a: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 for Windows 7’s</a:t>
              </a:r>
              <a:b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</a:br>
              <a:r>
                <a:rPr kumimoji="0" lang="en-US" sz="2400" b="1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Fault-Tolerant Heap </a:t>
              </a:r>
              <a: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(2009)</a:t>
              </a: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58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5029200" cy="687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187450"/>
            <a:ext cx="8617857" cy="422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8176"/>
            <a:ext cx="8839200" cy="4746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7000" r="7000"/>
          <a:stretch>
            <a:fillRect/>
          </a:stretch>
        </p:blipFill>
        <p:spPr>
          <a:xfrm>
            <a:off x="501073" y="304799"/>
            <a:ext cx="8261927" cy="6340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448800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1905000" y="1066800"/>
            <a:ext cx="198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l="3175" r="4762" b="46094"/>
          <a:stretch>
            <a:fillRect/>
          </a:stretch>
        </p:blipFill>
        <p:spPr>
          <a:xfrm>
            <a:off x="762000" y="2362200"/>
            <a:ext cx="7612383" cy="4495800"/>
          </a:xfrm>
          <a:prstGeom prst="rect">
            <a:avLst/>
          </a:prstGeom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762000" y="2057400"/>
            <a:ext cx="2590800" cy="2057400"/>
          </a:xfrm>
          <a:prstGeom prst="rect">
            <a:avLst/>
          </a:prstGeom>
          <a:solidFill>
            <a:srgbClr val="0B0A0B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Direct inspiration</a:t>
            </a:r>
            <a: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for Windows 7’s</a:t>
            </a:r>
            <a:b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</a:br>
            <a:r>
              <a:rPr kumimoji="0" lang="en-US" sz="2400" b="1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Fault-Tolerant Heap </a:t>
            </a:r>
            <a: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(2009)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803400"/>
            <a:ext cx="7696200" cy="513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76800"/>
            <a:ext cx="1905000" cy="17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3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1910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2" name="Up Arrow 11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All </a:t>
            </a:r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data / metadata sensitive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5" name="Up Arrow 14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1447800"/>
            <a:ext cx="6350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387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1336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103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199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9840902">
            <a:off x="3176882" y="1118209"/>
            <a:ext cx="457200" cy="304800"/>
          </a:xfrm>
          <a:prstGeom prst="upArrow">
            <a:avLst/>
          </a:prstGeom>
          <a:solidFill>
            <a:srgbClr val="9E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7800" y="457200"/>
            <a:ext cx="3124200" cy="707886"/>
          </a:xfrm>
          <a:prstGeom prst="rect">
            <a:avLst/>
          </a:prstGeom>
          <a:solidFill>
            <a:srgbClr val="80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Address-space layout randomization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000" y="2819400"/>
            <a:ext cx="1868450" cy="146593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 bwMode="auto">
          <a:xfrm>
            <a:off x="2362200" y="14478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49" name="Rectangle 29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5550" name="Rectangle 30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51" name="Rectangle 31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0" name="Line 40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4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65" name="Line 45"/>
          <p:cNvSpPr>
            <a:spLocks noChangeShapeType="1"/>
          </p:cNvSpPr>
          <p:nvPr/>
        </p:nvSpPr>
        <p:spPr bwMode="auto">
          <a:xfrm flipH="1">
            <a:off x="3050881" y="2461624"/>
            <a:ext cx="760560" cy="760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6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757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580" name="Oval 12"/>
          <p:cNvSpPr>
            <a:spLocks noChangeArrowheads="1"/>
          </p:cNvSpPr>
          <p:nvPr/>
        </p:nvSpPr>
        <p:spPr bwMode="auto">
          <a:xfrm>
            <a:off x="976628" y="2392526"/>
            <a:ext cx="3664514" cy="290212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1737187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prev.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object</a:t>
            </a:r>
          </a:p>
        </p:txBody>
      </p:sp>
      <p:sp>
        <p:nvSpPr>
          <p:cNvPr id="237582" name="Rectangle 14"/>
          <p:cNvSpPr>
            <a:spLocks noChangeArrowheads="1"/>
          </p:cNvSpPr>
          <p:nvPr/>
        </p:nvSpPr>
        <p:spPr bwMode="auto">
          <a:xfrm>
            <a:off x="2636030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object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size</a:t>
            </a:r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3534873" y="3014411"/>
            <a:ext cx="7893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>
            <a:off x="3534873" y="3981786"/>
            <a:ext cx="69141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3555040" y="3033125"/>
            <a:ext cx="622276" cy="92706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75" name="Rectangle 7" descr="White marble"/>
          <p:cNvSpPr>
            <a:spLocks noChangeArrowheads="1"/>
          </p:cNvSpPr>
          <p:nvPr/>
        </p:nvSpPr>
        <p:spPr bwMode="auto">
          <a:xfrm>
            <a:off x="1322337" y="4050885"/>
            <a:ext cx="2566984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b="1" dirty="0">
                <a:latin typeface="Frutiger Linotype" charset="0"/>
              </a:rPr>
              <a:t>heap metadata</a:t>
            </a:r>
          </a:p>
          <a:p>
            <a:pPr defTabSz="828013"/>
            <a:r>
              <a:rPr lang="en-US" sz="2200" i="1" dirty="0">
                <a:latin typeface="Frutiger Linotype" charset="0"/>
              </a:rPr>
              <a:t>(GNU </a:t>
            </a:r>
            <a:r>
              <a:rPr lang="en-US" sz="2200" i="1" dirty="0" err="1">
                <a:latin typeface="Frutiger Linotype" charset="0"/>
              </a:rPr>
              <a:t>libc</a:t>
            </a:r>
            <a:r>
              <a:rPr lang="en-US" sz="2200" i="1" dirty="0">
                <a:latin typeface="Frutiger Linotype" charset="0"/>
              </a:rPr>
              <a:t>, others)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081551"/>
            <a:ext cx="572986" cy="694898"/>
          </a:xfrm>
          <a:prstGeom prst="rect">
            <a:avLst/>
          </a:prstGeom>
        </p:spPr>
      </p:pic>
      <p:pic>
        <p:nvPicPr>
          <p:cNvPr id="18" name="Picture 1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14" y="3083274"/>
            <a:ext cx="572986" cy="6948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198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691452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137991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661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51512"/>
            <a:ext cx="572986" cy="694898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06305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79866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85018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79916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157404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09148"/>
            <a:ext cx="576072" cy="694944"/>
          </a:xfrm>
          <a:prstGeom prst="rect">
            <a:avLst/>
          </a:prstGeom>
        </p:spPr>
      </p:pic>
      <p:pic>
        <p:nvPicPr>
          <p:cNvPr id="25" name="Picture 2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114800"/>
            <a:ext cx="576072" cy="694944"/>
          </a:xfrm>
          <a:prstGeom prst="rect">
            <a:avLst/>
          </a:prstGeom>
        </p:spPr>
      </p:pic>
      <p:pic>
        <p:nvPicPr>
          <p:cNvPr id="26" name="Picture 2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800600"/>
            <a:ext cx="576072" cy="694944"/>
          </a:xfrm>
          <a:prstGeom prst="rect">
            <a:avLst/>
          </a:prstGeom>
        </p:spPr>
      </p:pic>
      <p:pic>
        <p:nvPicPr>
          <p:cNvPr id="27" name="Picture 2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86400"/>
            <a:ext cx="576072" cy="694944"/>
          </a:xfrm>
          <a:prstGeom prst="rect">
            <a:avLst/>
          </a:prstGeom>
        </p:spPr>
      </p:pic>
      <p:pic>
        <p:nvPicPr>
          <p:cNvPr id="28" name="Picture 2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3429000"/>
            <a:ext cx="576072" cy="694944"/>
          </a:xfrm>
          <a:prstGeom prst="rect">
            <a:avLst/>
          </a:prstGeom>
        </p:spPr>
      </p:pic>
      <p:pic>
        <p:nvPicPr>
          <p:cNvPr id="29" name="Picture 2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114800"/>
            <a:ext cx="576072" cy="694944"/>
          </a:xfrm>
          <a:prstGeom prst="rect">
            <a:avLst/>
          </a:prstGeom>
        </p:spPr>
      </p:pic>
      <p:pic>
        <p:nvPicPr>
          <p:cNvPr id="30" name="Picture 2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800600"/>
            <a:ext cx="576072" cy="694944"/>
          </a:xfrm>
          <a:prstGeom prst="rect">
            <a:avLst/>
          </a:prstGeom>
        </p:spPr>
      </p:pic>
      <p:pic>
        <p:nvPicPr>
          <p:cNvPr id="31" name="Picture 3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5486400"/>
            <a:ext cx="576072" cy="694944"/>
          </a:xfrm>
          <a:prstGeom prst="rect">
            <a:avLst/>
          </a:prstGeom>
        </p:spPr>
      </p:pic>
      <p:pic>
        <p:nvPicPr>
          <p:cNvPr id="32" name="Picture 3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76656"/>
            <a:ext cx="576072" cy="694944"/>
          </a:xfrm>
          <a:prstGeom prst="rect">
            <a:avLst/>
          </a:prstGeom>
        </p:spPr>
      </p:pic>
      <p:pic>
        <p:nvPicPr>
          <p:cNvPr id="33" name="Picture 3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1362456"/>
            <a:ext cx="576072" cy="694944"/>
          </a:xfrm>
          <a:prstGeom prst="rect">
            <a:avLst/>
          </a:prstGeom>
        </p:spPr>
      </p:pic>
      <p:pic>
        <p:nvPicPr>
          <p:cNvPr id="34" name="Picture 3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048256"/>
            <a:ext cx="576072" cy="694944"/>
          </a:xfrm>
          <a:prstGeom prst="rect">
            <a:avLst/>
          </a:prstGeom>
        </p:spPr>
      </p:pic>
      <p:pic>
        <p:nvPicPr>
          <p:cNvPr id="35" name="Picture 3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734056"/>
            <a:ext cx="576072" cy="694944"/>
          </a:xfrm>
          <a:prstGeom prst="rect">
            <a:avLst/>
          </a:prstGeom>
        </p:spPr>
      </p:pic>
      <p:pic>
        <p:nvPicPr>
          <p:cNvPr id="36" name="Picture 3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94066"/>
            <a:ext cx="576072" cy="694944"/>
          </a:xfrm>
          <a:prstGeom prst="rect">
            <a:avLst/>
          </a:prstGeom>
        </p:spPr>
      </p:pic>
      <p:pic>
        <p:nvPicPr>
          <p:cNvPr id="37" name="Picture 3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743200"/>
            <a:ext cx="576072" cy="694944"/>
          </a:xfrm>
          <a:prstGeom prst="rect">
            <a:avLst/>
          </a:prstGeom>
        </p:spPr>
      </p:pic>
      <p:pic>
        <p:nvPicPr>
          <p:cNvPr id="39" name="Picture 3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429000"/>
            <a:ext cx="576072" cy="694944"/>
          </a:xfrm>
          <a:prstGeom prst="rect">
            <a:avLst/>
          </a:prstGeom>
        </p:spPr>
      </p:pic>
      <p:pic>
        <p:nvPicPr>
          <p:cNvPr id="40" name="Picture 3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3438144"/>
            <a:ext cx="576072" cy="694944"/>
          </a:xfrm>
          <a:prstGeom prst="rect">
            <a:avLst/>
          </a:prstGeom>
        </p:spPr>
      </p:pic>
      <p:pic>
        <p:nvPicPr>
          <p:cNvPr id="41" name="Picture 4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123944"/>
            <a:ext cx="576072" cy="694944"/>
          </a:xfrm>
          <a:prstGeom prst="rect">
            <a:avLst/>
          </a:prstGeom>
        </p:spPr>
      </p:pic>
      <p:pic>
        <p:nvPicPr>
          <p:cNvPr id="42" name="Picture 4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809744"/>
            <a:ext cx="576072" cy="694944"/>
          </a:xfrm>
          <a:prstGeom prst="rect">
            <a:avLst/>
          </a:prstGeom>
        </p:spPr>
      </p:pic>
      <p:pic>
        <p:nvPicPr>
          <p:cNvPr id="43" name="Picture 4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5495544"/>
            <a:ext cx="576072" cy="694944"/>
          </a:xfrm>
          <a:prstGeom prst="rect">
            <a:avLst/>
          </a:prstGeom>
        </p:spPr>
      </p:pic>
      <p:pic>
        <p:nvPicPr>
          <p:cNvPr id="44" name="Picture 4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85800"/>
            <a:ext cx="576072" cy="694944"/>
          </a:xfrm>
          <a:prstGeom prst="rect">
            <a:avLst/>
          </a:prstGeom>
        </p:spPr>
      </p:pic>
      <p:pic>
        <p:nvPicPr>
          <p:cNvPr id="45" name="Picture 4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576072" cy="694944"/>
          </a:xfrm>
          <a:prstGeom prst="rect">
            <a:avLst/>
          </a:prstGeom>
        </p:spPr>
      </p:pic>
      <p:pic>
        <p:nvPicPr>
          <p:cNvPr id="46" name="Picture 4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57400"/>
            <a:ext cx="576072" cy="694944"/>
          </a:xfrm>
          <a:prstGeom prst="rect">
            <a:avLst/>
          </a:prstGeom>
        </p:spPr>
      </p:pic>
      <p:pic>
        <p:nvPicPr>
          <p:cNvPr id="47" name="Picture 4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43200"/>
            <a:ext cx="576072" cy="694944"/>
          </a:xfrm>
          <a:prstGeom prst="rect">
            <a:avLst/>
          </a:prstGeom>
        </p:spPr>
      </p:pic>
      <p:pic>
        <p:nvPicPr>
          <p:cNvPr id="48" name="Picture 4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163056"/>
            <a:ext cx="576072" cy="694944"/>
          </a:xfrm>
          <a:prstGeom prst="rect">
            <a:avLst/>
          </a:prstGeom>
        </p:spPr>
      </p:pic>
      <p:pic>
        <p:nvPicPr>
          <p:cNvPr id="49" name="Picture 4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163056"/>
            <a:ext cx="576072" cy="694944"/>
          </a:xfrm>
          <a:prstGeom prst="rect">
            <a:avLst/>
          </a:prstGeom>
        </p:spPr>
      </p:pic>
      <p:pic>
        <p:nvPicPr>
          <p:cNvPr id="50" name="Picture 4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1630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6164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7106" y="1981200"/>
            <a:ext cx="4296894" cy="2499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2590800"/>
            <a:ext cx="1868450" cy="14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1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≈ 4-5 bits of entropy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4800" y="30480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Maximal entropy:</a:t>
            </a:r>
            <a:b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log N bits (e.g., ≈ 25-30)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447800"/>
            <a:ext cx="750454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" y="1371600"/>
            <a:ext cx="9122137" cy="360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41.6 sec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University of </a:t>
            </a:r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Massachusetts,</a:t>
            </a:r>
            <a:b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Amherst</a:t>
            </a:r>
            <a:endParaRPr lang="en-US" sz="600" i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10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3482975"/>
            <a:ext cx="5334000" cy="7270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= new char[8];</a:t>
            </a:r>
          </a:p>
          <a:p>
            <a:pPr eaLnBrk="0" hangingPunct="0">
              <a:defRPr/>
            </a:pP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,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“goodbye 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cruel world”);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4500" y="2590800"/>
            <a:ext cx="5715000" cy="255454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* v = new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[4];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delete [] v; // oops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= new char[16];</a:t>
            </a:r>
          </a:p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, “die, pointer”);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v[3] = 12;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 </a:t>
            </a:r>
            <a:r>
              <a:rPr lang="en-US" sz="2000" i="1" dirty="0" smtClean="0">
                <a:solidFill>
                  <a:srgbClr val="FFFF00"/>
                </a:solidFill>
                <a:latin typeface="Consolas" pitchFamily="49" charset="0"/>
              </a:rPr>
              <a:t>use of v[0]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4" name="Rectangle 10"/>
          <p:cNvSpPr>
            <a:spLocks noChangeArrowheads="1"/>
          </p:cNvSpPr>
          <p:nvPr/>
        </p:nvSpPr>
        <p:spPr bwMode="auto">
          <a:xfrm>
            <a:off x="1391478" y="2392527"/>
            <a:ext cx="2005112" cy="62188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433" name="Rectangle 9"/>
          <p:cNvSpPr>
            <a:spLocks noChangeArrowheads="1"/>
          </p:cNvSpPr>
          <p:nvPr/>
        </p:nvSpPr>
        <p:spPr bwMode="auto">
          <a:xfrm>
            <a:off x="838344" y="5294652"/>
            <a:ext cx="7674737" cy="62188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</a:t>
            </a:r>
            <a:r>
              <a:rPr lang="en-US">
                <a:latin typeface="Courier New" charset="0"/>
              </a:rPr>
              <a:t>free</a:t>
            </a:r>
          </a:p>
        </p:txBody>
      </p:sp>
      <p:pic>
        <p:nvPicPr>
          <p:cNvPr id="231436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0950" y="1419393"/>
            <a:ext cx="7307421" cy="43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4" grpId="0" animBg="1"/>
      <p:bldP spid="2314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7" name="Rectangle 9"/>
          <p:cNvSpPr>
            <a:spLocks noChangeArrowheads="1"/>
          </p:cNvSpPr>
          <p:nvPr/>
        </p:nvSpPr>
        <p:spPr bwMode="auto">
          <a:xfrm>
            <a:off x="1253195" y="4810965"/>
            <a:ext cx="4796711" cy="117467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6" name="Rectangle 8"/>
          <p:cNvSpPr>
            <a:spLocks noChangeArrowheads="1"/>
          </p:cNvSpPr>
          <p:nvPr/>
        </p:nvSpPr>
        <p:spPr bwMode="auto">
          <a:xfrm>
            <a:off x="1253195" y="3083509"/>
            <a:ext cx="7605595" cy="1243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Invalid </a:t>
            </a:r>
            <a:r>
              <a:rPr lang="en-US">
                <a:latin typeface="Courier New" charset="0"/>
              </a:rPr>
              <a:t>free</a:t>
            </a:r>
          </a:p>
        </p:txBody>
      </p:sp>
      <p:pic>
        <p:nvPicPr>
          <p:cNvPr id="23245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1724" y="932827"/>
            <a:ext cx="7941222" cy="546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7" grpId="0" animBg="1"/>
      <p:bldP spid="23245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1529762" y="4050884"/>
            <a:ext cx="6015335" cy="1243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Dangling Pointer</a:t>
            </a:r>
          </a:p>
        </p:txBody>
      </p:sp>
      <p:pic>
        <p:nvPicPr>
          <p:cNvPr id="23347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1702" y="1426592"/>
            <a:ext cx="5960597" cy="377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Buffer Overflows: Data Corruption</a:t>
            </a:r>
          </a:p>
        </p:txBody>
      </p:sp>
      <p:sp>
        <p:nvSpPr>
          <p:cNvPr id="241667" name="Rectangle 3"/>
          <p:cNvSpPr>
            <a:spLocks noChangeArrowheads="1"/>
          </p:cNvSpPr>
          <p:nvPr/>
        </p:nvSpPr>
        <p:spPr bwMode="auto">
          <a:xfrm>
            <a:off x="2628829" y="3535526"/>
            <a:ext cx="1436132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4080806" y="3535526"/>
            <a:ext cx="1451977" cy="454897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 sz="2800" dirty="0">
                <a:latin typeface="Frutiger Linotype" charset="0"/>
              </a:rPr>
              <a:t>object</a:t>
            </a:r>
          </a:p>
        </p:txBody>
      </p:sp>
      <p:sp>
        <p:nvSpPr>
          <p:cNvPr id="241674" name="Rectangle 10"/>
          <p:cNvSpPr>
            <a:spLocks noChangeArrowheads="1"/>
          </p:cNvSpPr>
          <p:nvPr/>
        </p:nvSpPr>
        <p:spPr bwMode="auto">
          <a:xfrm>
            <a:off x="4080806" y="3541285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sp>
        <p:nvSpPr>
          <p:cNvPr id="24167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Bug corrupts </a:t>
            </a:r>
            <a:r>
              <a:rPr lang="en-US" i="1"/>
              <a:t>application</a:t>
            </a:r>
            <a:r>
              <a:rPr lang="en-US"/>
              <a:t> data</a:t>
            </a:r>
          </a:p>
        </p:txBody>
      </p:sp>
      <p:pic>
        <p:nvPicPr>
          <p:cNvPr id="241677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75471" y="2323428"/>
            <a:ext cx="559328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Uninitialized Reads</a:t>
            </a: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2636030" y="3532647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1806329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4917709" y="3532647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4088008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9" name="Line 13"/>
          <p:cNvSpPr>
            <a:spLocks noChangeShapeType="1"/>
          </p:cNvSpPr>
          <p:nvPr/>
        </p:nvSpPr>
        <p:spPr bwMode="auto">
          <a:xfrm flipH="1">
            <a:off x="2774314" y="3256255"/>
            <a:ext cx="1313694" cy="414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9631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8185" y="2323428"/>
            <a:ext cx="508336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9632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C/C++ standard – undefined value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57675" y="1292225"/>
            <a:ext cx="2667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81275" y="1292225"/>
            <a:ext cx="1524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38275" y="1444625"/>
            <a:ext cx="533400" cy="2243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5476" name="Rectangle 70"/>
          <p:cNvSpPr>
            <a:spLocks noChangeArrowheads="1"/>
          </p:cNvSpPr>
          <p:nvPr/>
        </p:nvSpPr>
        <p:spPr bwMode="auto">
          <a:xfrm>
            <a:off x="4633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7" name="Rectangle 70"/>
          <p:cNvSpPr>
            <a:spLocks noChangeArrowheads="1"/>
          </p:cNvSpPr>
          <p:nvPr/>
        </p:nvSpPr>
        <p:spPr bwMode="auto">
          <a:xfrm>
            <a:off x="4935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8" name="Rectangle 70"/>
          <p:cNvSpPr>
            <a:spLocks noChangeArrowheads="1"/>
          </p:cNvSpPr>
          <p:nvPr/>
        </p:nvSpPr>
        <p:spPr bwMode="auto">
          <a:xfrm>
            <a:off x="5842000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9" name="Rectangle 70"/>
          <p:cNvSpPr>
            <a:spLocks noChangeArrowheads="1"/>
          </p:cNvSpPr>
          <p:nvPr/>
        </p:nvSpPr>
        <p:spPr bwMode="auto">
          <a:xfrm>
            <a:off x="61420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0" name="Rectangle 70"/>
          <p:cNvSpPr>
            <a:spLocks noChangeArrowheads="1"/>
          </p:cNvSpPr>
          <p:nvPr/>
        </p:nvSpPr>
        <p:spPr bwMode="auto">
          <a:xfrm>
            <a:off x="4333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1" name="Rectangle 70"/>
          <p:cNvSpPr>
            <a:spLocks noChangeArrowheads="1"/>
          </p:cNvSpPr>
          <p:nvPr/>
        </p:nvSpPr>
        <p:spPr bwMode="auto">
          <a:xfrm>
            <a:off x="52355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3</a:t>
            </a:r>
            <a:endParaRPr lang="en-US"/>
          </a:p>
        </p:txBody>
      </p:sp>
      <p:sp>
        <p:nvSpPr>
          <p:cNvPr id="105482" name="Rectangle 70"/>
          <p:cNvSpPr>
            <a:spLocks noChangeArrowheads="1"/>
          </p:cNvSpPr>
          <p:nvPr/>
        </p:nvSpPr>
        <p:spPr bwMode="auto">
          <a:xfrm>
            <a:off x="55403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3" name="Rectangle 70"/>
          <p:cNvSpPr>
            <a:spLocks noChangeArrowheads="1"/>
          </p:cNvSpPr>
          <p:nvPr/>
        </p:nvSpPr>
        <p:spPr bwMode="auto">
          <a:xfrm>
            <a:off x="6443663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4" name="Rectangle 70"/>
          <p:cNvSpPr>
            <a:spLocks noChangeArrowheads="1"/>
          </p:cNvSpPr>
          <p:nvPr/>
        </p:nvSpPr>
        <p:spPr bwMode="auto">
          <a:xfrm>
            <a:off x="3109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5" name="Rectangle 70"/>
          <p:cNvSpPr>
            <a:spLocks noChangeArrowheads="1"/>
          </p:cNvSpPr>
          <p:nvPr/>
        </p:nvSpPr>
        <p:spPr bwMode="auto">
          <a:xfrm>
            <a:off x="3411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6" name="Rectangle 70"/>
          <p:cNvSpPr>
            <a:spLocks noChangeArrowheads="1"/>
          </p:cNvSpPr>
          <p:nvPr/>
        </p:nvSpPr>
        <p:spPr bwMode="auto">
          <a:xfrm>
            <a:off x="3708400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105487" name="Rectangle 70"/>
          <p:cNvSpPr>
            <a:spLocks noChangeArrowheads="1"/>
          </p:cNvSpPr>
          <p:nvPr/>
        </p:nvSpPr>
        <p:spPr bwMode="auto">
          <a:xfrm>
            <a:off x="2809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latin typeface="Calibri" charset="0"/>
              </a:rPr>
              <a:t>1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809875" y="1901825"/>
            <a:ext cx="609600" cy="228600"/>
            <a:chOff x="1524000" y="1295400"/>
            <a:chExt cx="609600" cy="228600"/>
          </a:xfrm>
        </p:grpSpPr>
        <p:sp>
          <p:nvSpPr>
            <p:cNvPr id="21" name="Rectangle 20"/>
            <p:cNvSpPr/>
            <p:nvPr/>
          </p:nvSpPr>
          <p:spPr>
            <a:xfrm>
              <a:off x="15240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764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288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514475" y="1520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14475" y="2663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16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4333875" y="1901825"/>
            <a:ext cx="1219200" cy="228600"/>
            <a:chOff x="3352800" y="990600"/>
            <a:chExt cx="1219200" cy="228600"/>
          </a:xfrm>
        </p:grpSpPr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3352800" y="990600"/>
              <a:ext cx="609600" cy="228600"/>
              <a:chOff x="1524000" y="1295400"/>
              <a:chExt cx="609600" cy="2286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8" name="Group 41"/>
            <p:cNvGrpSpPr>
              <a:grpSpLocks/>
            </p:cNvGrpSpPr>
            <p:nvPr/>
          </p:nvGrpSpPr>
          <p:grpSpPr bwMode="auto">
            <a:xfrm>
              <a:off x="3962400" y="990600"/>
              <a:ext cx="609600" cy="228600"/>
              <a:chOff x="1524000" y="1295400"/>
              <a:chExt cx="609600" cy="228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</p:grpSp>
      <p:sp>
        <p:nvSpPr>
          <p:cNvPr id="105492" name="TextBox 52"/>
          <p:cNvSpPr txBox="1">
            <a:spLocks noChangeArrowheads="1"/>
          </p:cNvSpPr>
          <p:nvPr/>
        </p:nvSpPr>
        <p:spPr bwMode="auto">
          <a:xfrm>
            <a:off x="2733675" y="1265238"/>
            <a:ext cx="13573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allocation space</a:t>
            </a:r>
          </a:p>
        </p:txBody>
      </p:sp>
      <p:sp>
        <p:nvSpPr>
          <p:cNvPr id="105493" name="TextBox 53"/>
          <p:cNvSpPr txBox="1">
            <a:spLocks noChangeArrowheads="1"/>
          </p:cNvSpPr>
          <p:nvPr/>
        </p:nvSpPr>
        <p:spPr bwMode="auto">
          <a:xfrm>
            <a:off x="2763838" y="2078038"/>
            <a:ext cx="704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bitmap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581275" y="2633663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grpSp>
        <p:nvGrpSpPr>
          <p:cNvPr id="9" name="Group 65"/>
          <p:cNvGrpSpPr>
            <a:grpSpLocks/>
          </p:cNvGrpSpPr>
          <p:nvPr/>
        </p:nvGrpSpPr>
        <p:grpSpPr bwMode="auto">
          <a:xfrm>
            <a:off x="2763838" y="3090863"/>
            <a:ext cx="304800" cy="228600"/>
            <a:chOff x="485900" y="1295400"/>
            <a:chExt cx="304800" cy="228600"/>
          </a:xfrm>
        </p:grpSpPr>
        <p:sp>
          <p:nvSpPr>
            <p:cNvPr id="44" name="Rectangle 43"/>
            <p:cNvSpPr/>
            <p:nvPr/>
          </p:nvSpPr>
          <p:spPr>
            <a:xfrm>
              <a:off x="485900" y="1295400"/>
              <a:ext cx="1524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83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105496" name="Rectangle 70"/>
          <p:cNvSpPr>
            <a:spLocks noChangeArrowheads="1"/>
          </p:cNvSpPr>
          <p:nvPr/>
        </p:nvSpPr>
        <p:spPr bwMode="auto">
          <a:xfrm>
            <a:off x="3065463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7" name="Rectangle 70"/>
          <p:cNvSpPr>
            <a:spLocks noChangeArrowheads="1"/>
          </p:cNvSpPr>
          <p:nvPr/>
        </p:nvSpPr>
        <p:spPr bwMode="auto">
          <a:xfrm>
            <a:off x="3365500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8" name="Rectangle 70"/>
          <p:cNvSpPr>
            <a:spLocks noChangeArrowheads="1"/>
          </p:cNvSpPr>
          <p:nvPr/>
        </p:nvSpPr>
        <p:spPr bwMode="auto">
          <a:xfrm>
            <a:off x="2763838" y="2709863"/>
            <a:ext cx="601662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9" name="Rectangle 70"/>
          <p:cNvSpPr>
            <a:spLocks noChangeArrowheads="1"/>
          </p:cNvSpPr>
          <p:nvPr/>
        </p:nvSpPr>
        <p:spPr bwMode="auto">
          <a:xfrm>
            <a:off x="3365500" y="2709863"/>
            <a:ext cx="601663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500" name="TextBox 71"/>
          <p:cNvSpPr txBox="1">
            <a:spLocks noChangeArrowheads="1"/>
          </p:cNvSpPr>
          <p:nvPr/>
        </p:nvSpPr>
        <p:spPr bwMode="auto">
          <a:xfrm>
            <a:off x="1133475" y="1173163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latin typeface="Calibri" charset="0"/>
              </a:rPr>
              <a:t>object size</a:t>
            </a:r>
          </a:p>
        </p:txBody>
      </p:sp>
      <p:sp>
        <p:nvSpPr>
          <p:cNvPr id="105501" name="Rectangle 70"/>
          <p:cNvSpPr>
            <a:spLocks noChangeArrowheads="1"/>
          </p:cNvSpPr>
          <p:nvPr/>
        </p:nvSpPr>
        <p:spPr bwMode="auto">
          <a:xfrm>
            <a:off x="3571875" y="2066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2</a:t>
            </a:r>
          </a:p>
        </p:txBody>
      </p:sp>
      <p:sp>
        <p:nvSpPr>
          <p:cNvPr id="105502" name="Rectangle 70"/>
          <p:cNvSpPr>
            <a:spLocks noChangeArrowheads="1"/>
          </p:cNvSpPr>
          <p:nvPr/>
        </p:nvSpPr>
        <p:spPr bwMode="auto">
          <a:xfrm>
            <a:off x="3571875" y="1905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3" name="Rectangle 70"/>
          <p:cNvSpPr>
            <a:spLocks noChangeArrowheads="1"/>
          </p:cNvSpPr>
          <p:nvPr/>
        </p:nvSpPr>
        <p:spPr bwMode="auto">
          <a:xfrm>
            <a:off x="6315075" y="20637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4</a:t>
            </a:r>
          </a:p>
        </p:txBody>
      </p:sp>
      <p:sp>
        <p:nvSpPr>
          <p:cNvPr id="105504" name="Rectangle 70"/>
          <p:cNvSpPr>
            <a:spLocks noChangeArrowheads="1"/>
          </p:cNvSpPr>
          <p:nvPr/>
        </p:nvSpPr>
        <p:spPr bwMode="auto">
          <a:xfrm>
            <a:off x="6315075" y="19018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5" name="Rectangle 70"/>
          <p:cNvSpPr>
            <a:spLocks noChangeArrowheads="1"/>
          </p:cNvSpPr>
          <p:nvPr/>
        </p:nvSpPr>
        <p:spPr bwMode="auto">
          <a:xfrm>
            <a:off x="3571875" y="3209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06" name="Rectangle 70"/>
          <p:cNvSpPr>
            <a:spLocks noChangeArrowheads="1"/>
          </p:cNvSpPr>
          <p:nvPr/>
        </p:nvSpPr>
        <p:spPr bwMode="auto">
          <a:xfrm>
            <a:off x="3571875" y="3048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7" name="Rectangle 70"/>
          <p:cNvSpPr>
            <a:spLocks noChangeArrowheads="1"/>
          </p:cNvSpPr>
          <p:nvPr/>
        </p:nvSpPr>
        <p:spPr bwMode="auto">
          <a:xfrm>
            <a:off x="2047875" y="18351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6</a:t>
            </a:r>
          </a:p>
        </p:txBody>
      </p:sp>
      <p:sp>
        <p:nvSpPr>
          <p:cNvPr id="105508" name="Rectangle 70"/>
          <p:cNvSpPr>
            <a:spLocks noChangeArrowheads="1"/>
          </p:cNvSpPr>
          <p:nvPr/>
        </p:nvSpPr>
        <p:spPr bwMode="auto">
          <a:xfrm>
            <a:off x="2047875" y="16732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9" name="Rectangle 70"/>
          <p:cNvSpPr>
            <a:spLocks noChangeArrowheads="1"/>
          </p:cNvSpPr>
          <p:nvPr/>
        </p:nvSpPr>
        <p:spPr bwMode="auto">
          <a:xfrm>
            <a:off x="2047875" y="3011488"/>
            <a:ext cx="457200" cy="1857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10" name="Rectangle 70"/>
          <p:cNvSpPr>
            <a:spLocks noChangeArrowheads="1"/>
          </p:cNvSpPr>
          <p:nvPr/>
        </p:nvSpPr>
        <p:spPr bwMode="auto">
          <a:xfrm>
            <a:off x="2047875" y="2849563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11" name="TextBox 53"/>
          <p:cNvSpPr txBox="1">
            <a:spLocks noChangeArrowheads="1"/>
          </p:cNvSpPr>
          <p:nvPr/>
        </p:nvSpPr>
        <p:spPr bwMode="auto">
          <a:xfrm>
            <a:off x="5815013" y="2892425"/>
            <a:ext cx="9572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miniheaps</a:t>
            </a:r>
          </a:p>
        </p:txBody>
      </p:sp>
      <p:cxnSp>
        <p:nvCxnSpPr>
          <p:cNvPr id="63" name="Straight Arrow Connector 62"/>
          <p:cNvCxnSpPr>
            <a:stCxn id="105511" idx="1"/>
          </p:cNvCxnSpPr>
          <p:nvPr/>
        </p:nvCxnSpPr>
        <p:spPr>
          <a:xfrm rot="10800000">
            <a:off x="3495675" y="2359025"/>
            <a:ext cx="23193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5511" idx="1"/>
            <a:endCxn id="5" idx="2"/>
          </p:cNvCxnSpPr>
          <p:nvPr/>
        </p:nvCxnSpPr>
        <p:spPr>
          <a:xfrm rot="10800000">
            <a:off x="5591175" y="2359025"/>
            <a:ext cx="2238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5511" idx="1"/>
            <a:endCxn id="42" idx="3"/>
          </p:cNvCxnSpPr>
          <p:nvPr/>
        </p:nvCxnSpPr>
        <p:spPr>
          <a:xfrm rot="10800000" flipV="1">
            <a:off x="4105275" y="3046413"/>
            <a:ext cx="1709738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2550"/>
            <a:ext cx="7620000" cy="81597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</a:rPr>
              <a:t>DieHard, heap layout</a:t>
            </a:r>
          </a:p>
        </p:txBody>
      </p:sp>
      <p:sp>
        <p:nvSpPr>
          <p:cNvPr id="105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121150"/>
            <a:ext cx="8326438" cy="2279650"/>
          </a:xfrm>
        </p:spPr>
        <p:txBody>
          <a:bodyPr/>
          <a:lstStyle/>
          <a:p>
            <a:pPr eaLnBrk="1" hangingPunct="1"/>
            <a:r>
              <a:rPr lang="en-US" sz="2700" smtClean="0">
                <a:latin typeface="Calibri" charset="0"/>
              </a:rPr>
              <a:t>Bitmap-based, </a:t>
            </a:r>
            <a:r>
              <a:rPr lang="en-US" sz="2700" b="1" smtClean="0">
                <a:latin typeface="Calibri" charset="0"/>
              </a:rPr>
              <a:t>segregated</a:t>
            </a:r>
            <a:r>
              <a:rPr lang="en-US" sz="2700" smtClean="0">
                <a:latin typeface="Calibri" charset="0"/>
              </a:rPr>
              <a:t> size classes</a:t>
            </a:r>
          </a:p>
          <a:p>
            <a:pPr lvl="1" eaLnBrk="1" hangingPunct="1"/>
            <a:r>
              <a:rPr lang="en-US" sz="2300" smtClean="0">
                <a:latin typeface="Calibri" charset="0"/>
              </a:rPr>
              <a:t>Bit represents one </a:t>
            </a:r>
            <a:r>
              <a:rPr lang="en-US" sz="2300" b="1" smtClean="0">
                <a:latin typeface="Calibri" charset="0"/>
              </a:rPr>
              <a:t>object</a:t>
            </a:r>
            <a:r>
              <a:rPr lang="en-US" sz="2300" smtClean="0">
                <a:latin typeface="Calibri" charset="0"/>
              </a:rPr>
              <a:t> of given size</a:t>
            </a:r>
          </a:p>
          <a:p>
            <a:pPr lvl="2" eaLnBrk="1" hangingPunct="1"/>
            <a:r>
              <a:rPr lang="en-US" sz="1900" smtClean="0">
                <a:latin typeface="Calibri" charset="0"/>
              </a:rPr>
              <a:t>i.e., one bit = 2</a:t>
            </a:r>
            <a:r>
              <a:rPr lang="en-US" sz="1900" baseline="30000" smtClean="0">
                <a:latin typeface="Calibri" charset="0"/>
              </a:rPr>
              <a:t>i+3</a:t>
            </a:r>
            <a:r>
              <a:rPr lang="en-US" sz="1900" smtClean="0">
                <a:latin typeface="Calibri" charset="0"/>
              </a:rPr>
              <a:t> bytes, etc.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malloc()</a:t>
            </a:r>
            <a:r>
              <a:rPr lang="en-US" sz="2700" smtClean="0">
                <a:latin typeface="Calibri" charset="0"/>
              </a:rPr>
              <a:t>: randomly probe bitmap for free space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free()</a:t>
            </a:r>
            <a:r>
              <a:rPr lang="en-US" sz="2400" smtClean="0">
                <a:latin typeface="Consolas" charset="0"/>
              </a:rPr>
              <a:t>: </a:t>
            </a:r>
            <a:r>
              <a:rPr lang="en-US" sz="2700" smtClean="0">
                <a:latin typeface="Calibri" charset="0"/>
              </a:rPr>
              <a:t>just reset bit</a:t>
            </a:r>
            <a:endParaRPr lang="en-US" sz="2600" smtClean="0">
              <a:latin typeface="Calibri" charset="0"/>
            </a:endParaRPr>
          </a:p>
        </p:txBody>
      </p:sp>
      <p:sp>
        <p:nvSpPr>
          <p:cNvPr id="105517" name="Rectangle 65"/>
          <p:cNvSpPr>
            <a:spLocks noChangeArrowheads="1"/>
          </p:cNvSpPr>
          <p:nvPr/>
        </p:nvSpPr>
        <p:spPr bwMode="auto">
          <a:xfrm>
            <a:off x="1362075" y="3611563"/>
            <a:ext cx="609600" cy="76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void printFoo (Foo * f) {&#10;  cout &lt;&lt; f-&gt;info &lt;&lt; endl;&#10;  delete f;&#10;}&#10;Foo * f = new Foo (&quot;bar&quot;);&#10;printFoo (f);&#10;// ...&#10;printFoo (f); // oops, double-free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58"/>
  <p:tag name="PICTUREFILESIZE" val="605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{&#10;  char buf[255];&#10;  Foo * f = new Foo (&quot;bar&quot;);&#10;&#10;  // whoops - part of stack, not heap&#10;  delete buf[4];&#10;&#10;  // d'oh, in middle&#10;  delete (char *) f + 1;&#10;} 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89"/>
  <p:tag name="PICTUREFILESIZE" val="648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Foo * f = new Foo (&quot;happy&quot;);&#10;Foo * x = f;&#10;delete f;&#10;Foo * g = new Foo (&quot;sad&quot;);&#10;&#10;// dang, dangling pointer&#10;cout &lt;&lt; x-&gt;info &lt;&lt; endl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548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f[11] = 'x'; // adios data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4"/>
  <p:tag name="PICTUREFILESIZE" val="186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begin{verbatim}&#10;char * f = new char[10];&#10;cout &lt;&lt; f[1]; // uninit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164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20330</TotalTime>
  <Words>782</Words>
  <Application>Microsoft Macintosh PowerPoint</Application>
  <PresentationFormat>On-screen Show (4:3)</PresentationFormat>
  <Paragraphs>205</Paragraphs>
  <Slides>67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Slide Master</vt:lpstr>
      <vt:lpstr>Office Theme</vt:lpstr>
      <vt:lpstr>DieHarder: Securing the Heap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DieHarder: Securing the Heap </vt:lpstr>
      <vt:lpstr>PowerPoint Presentation</vt:lpstr>
      <vt:lpstr>PowerPoint Presentation</vt:lpstr>
      <vt:lpstr>Double free</vt:lpstr>
      <vt:lpstr>Invalid free</vt:lpstr>
      <vt:lpstr>Dangling Pointer</vt:lpstr>
      <vt:lpstr>Buffer Overflows: Data Corruption</vt:lpstr>
      <vt:lpstr>Uninitialized Reads</vt:lpstr>
      <vt:lpstr>DieHard, heap layout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163</cp:revision>
  <dcterms:created xsi:type="dcterms:W3CDTF">2010-10-06T20:23:32Z</dcterms:created>
  <dcterms:modified xsi:type="dcterms:W3CDTF">2011-08-08T22:57:11Z</dcterms:modified>
</cp:coreProperties>
</file>